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Belgrano"/>
      <p:regular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font" Target="fonts/Belgra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14abe9a5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114abe9a5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6430ced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16430ce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14abe9a5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114abe9a5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14abe9a5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114abe9a5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43b2d3a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143b2d3a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43b2d3a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143b2d3a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43b2d3a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143b2d3a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43b2d3a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143b2d3a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43b2d3a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143b2d3a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43b2d3a6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143b2d3a6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14abe9a5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114abe9a5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5e917ea3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15e917ea3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43b2d3a6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143b2d3a6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5e917ea3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15e917ea3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43b2d3a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143b2d3a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43b2d3a6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143b2d3a6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5e917ea3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15e917ea3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43b2d3a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143b2d3a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43b2d3a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143b2d3a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43b2d3a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143b2d3a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43b2d3a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143b2d3a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14abe9a5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114abe9a5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3b2d3a6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143b2d3a6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14abe9a5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114abe9a5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14abe9a5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114abe9a5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14abe9a5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114abe9a5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14abe9a5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114abe9a5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14abe9a5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114abe9a5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14abe9a5e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114abe9a5e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 1">
  <p:cSld name="TITLE_ONL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1D224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8890" y="3623100"/>
            <a:ext cx="46088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0" y="4711025"/>
            <a:ext cx="9144000" cy="432600"/>
          </a:xfrm>
          <a:prstGeom prst="rect">
            <a:avLst/>
          </a:prstGeom>
          <a:solidFill>
            <a:srgbClr val="1D2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4774387"/>
            <a:ext cx="1980000" cy="29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5025" y="1977238"/>
            <a:ext cx="8033950" cy="1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70440" l="0" r="50635" t="0"/>
          <a:stretch/>
        </p:blipFill>
        <p:spPr>
          <a:xfrm>
            <a:off x="6868900" y="3623100"/>
            <a:ext cx="2275100" cy="15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4711025"/>
            <a:ext cx="9144000" cy="432600"/>
          </a:xfrm>
          <a:prstGeom prst="rect">
            <a:avLst/>
          </a:prstGeom>
          <a:solidFill>
            <a:srgbClr val="1D2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4774387"/>
            <a:ext cx="1980000" cy="29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6A7D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" name="Google Shape;28;p6" title="afup-montpellier_icon_colors-and-white_for-dark-background.png"/>
          <p:cNvPicPr preferRelativeResize="0"/>
          <p:nvPr/>
        </p:nvPicPr>
        <p:blipFill rotWithShape="1">
          <a:blip r:embed="rId2">
            <a:alphaModFix amt="17000"/>
          </a:blip>
          <a:srcRect b="19613" l="0" r="19891" t="0"/>
          <a:stretch/>
        </p:blipFill>
        <p:spPr>
          <a:xfrm>
            <a:off x="4426350" y="-73450"/>
            <a:ext cx="4717650" cy="52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rgbClr val="1D2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D224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05325" y="76200"/>
            <a:ext cx="1762475" cy="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1D224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05325" y="76200"/>
            <a:ext cx="1762475" cy="5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A7DF"/>
              </a:buClr>
              <a:buSzPts val="2600"/>
              <a:buFont typeface="Belgrano"/>
              <a:buNone/>
              <a:defRPr b="0" i="0" sz="2600" u="none" cap="none" strike="noStrike">
                <a:solidFill>
                  <a:srgbClr val="36A7DF"/>
                </a:solidFill>
                <a:latin typeface="Belgrano"/>
                <a:ea typeface="Belgrano"/>
                <a:cs typeface="Belgrano"/>
                <a:sym typeface="Belgra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94" y="445703"/>
            <a:ext cx="3753000" cy="5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22175" y="2159025"/>
            <a:ext cx="7734900" cy="1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DDD sans douleur</a:t>
            </a:r>
            <a:endParaRPr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Optimiser les coûts d'une architecture complexe avec API Platform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Structure concrète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2694025" y="1229875"/>
            <a:ext cx="61383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Application / Domain / Infrastructure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Flux de communication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Base de CQRS (Command Query Responsibility Segregation)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Infrastructure (Provider/Processor) -&gt; Dispatch -&gt; Application (Command/Query) -&gt; Domain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229875"/>
            <a:ext cx="2237390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Structure concrète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25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74" y="1229875"/>
            <a:ext cx="2540902" cy="333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Structure concrète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2694025" y="1229875"/>
            <a:ext cx="61383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La DDD n’est pas toujours nécessaire et on peut faire de la RAD (Rapid application development).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229875"/>
            <a:ext cx="2237400" cy="5877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Les défis humains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Les résistances initiales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Nombre important de fichiers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Découpage et développement initial conséquent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Les solutions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MakerBundle DDD et accompagnement de l’équipe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Les moments de validation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Facilité des changements fonctionnels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Tests unitaires simplifiés</a:t>
            </a:r>
            <a:endParaRPr/>
          </a:p>
          <a:p>
            <a:pPr indent="-304165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Peu d’anomalies</a:t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90250" y="526350"/>
            <a:ext cx="6366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MakerBundle DDD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MakerBundle DDD?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Philosophie: s’appuie sur MakerBundle Classique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Objectif: gagner du temps sur les parties redondantes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Focus sur le code métier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Adaptabilité: DDD vs RAD selon la complexité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Vue d’ensemble des fonctionnalités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Feature complète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Structure de dossiers DDD ou RAD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Configuration doctrine.yaml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Configuration api_platform.yaml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Composants individuels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Couche Application: Command/Query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Couche Infrastructure: Provider/Processor</a:t>
            </a:r>
            <a:endParaRPr/>
          </a:p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Live coding</a:t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987" y="1612362"/>
            <a:ext cx="2574026" cy="257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90250" y="526350"/>
            <a:ext cx="4599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Infrastructure de tests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Entities InMemory: La base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Concept: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Jeux de données pr</a:t>
            </a:r>
            <a:r>
              <a:rPr lang="fr"/>
              <a:t>êts à l’emploi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Cas concrets du métier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Exemple: Pour une entité Demande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DemandeEnCoursInMemory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DemandeAccepteeInMemory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DemandeRefuseeInMemory</a:t>
            </a:r>
            <a:endParaRPr/>
          </a:p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00" y="1861225"/>
            <a:ext cx="1353750" cy="13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376825" y="1861175"/>
            <a:ext cx="59214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David Merle</a:t>
            </a:r>
            <a:endParaRPr b="1"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Lead Dev chez CBA Informatique Libérale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@_Merle_David_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mdavid-dev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9825" y="2485425"/>
            <a:ext cx="225600" cy="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737" y="2716175"/>
            <a:ext cx="171775" cy="1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200" y="3267475"/>
            <a:ext cx="1353750" cy="68354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Entities InMemory: La base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890" y="1017800"/>
            <a:ext cx="3852210" cy="35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 du Domaine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Utilisation direct des Entities InMemory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Focus sur la logique métier</a:t>
            </a:r>
            <a:endParaRPr/>
          </a:p>
        </p:txBody>
      </p:sp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Tests Unitaires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550" y="1017800"/>
            <a:ext cx="6826912" cy="35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Tests d’Intégration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 de l’API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Base de données dédiée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Reset entre chaque test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Réutilisation</a:t>
            </a:r>
            <a:r>
              <a:rPr lang="fr"/>
              <a:t> des m</a:t>
            </a:r>
            <a:r>
              <a:rPr lang="fr"/>
              <a:t>êmes Entities InMemory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Maîtrise totale du contexte</a:t>
            </a:r>
            <a:endParaRPr/>
          </a:p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Extension de l'ApiTestCase d'API Platform</a:t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Extension de l'ApiTestCase natif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Fonctionnalités ajoutées 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Gestion BDD de test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Méthodes HTTP simplifiées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Assertions personnalisées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925" y="0"/>
            <a:ext cx="4136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490250" y="526350"/>
            <a:ext cx="6366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En conclusion…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Points clés</a:t>
            </a:r>
            <a:endParaRPr/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</a:t>
            </a:r>
            <a:r>
              <a:rPr lang="fr"/>
              <a:t>ût initial vs Bénéfices long terme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API Platform comme accélérateur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Intégration de la DDD facilitée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MakerBundle DDD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Infrastructure de tests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Les leçons du terrain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Écouter l'équipe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Transformer les frustrations en solutions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Exemples concrets 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Trop de fichiers → MakerBundle DDD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Tests complexes → Infrastructure de tests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Pour aller plus loin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Philosophie applicable à d'autres architectures :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Hexagonale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Clean Architecture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Conseils pratiques :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Automatiser les tâches répétitives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Adapter l'architecture au besoin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"/>
              <a:t>Outiller son équipe/projet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2177700"/>
            <a:ext cx="85206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 sz="4200"/>
              <a:t>“Merci !”</a:t>
            </a:r>
            <a:endParaRPr sz="4200"/>
          </a:p>
        </p:txBody>
      </p:sp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Contexte: Le cas Opaline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Leader du marché français 		33k IDELs clients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Uber Eats :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Opaline Santé: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Opaline: 70-90k visiteurs uniques/mois	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"/>
              <a:t>Couverture nationale + DOM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850" y="1589600"/>
            <a:ext cx="5210552" cy="1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850" y="2837925"/>
            <a:ext cx="5718574" cy="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Le défi technique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Contexte métier parfois complexe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Besoin de flexibilité pour les évolutions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Maintenir une dette technique maîtrisée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Préserver la vélocité de développement sur le long terme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Aperçu de la présentation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Introduction à la DDD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Solutions mises en place: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MakerBundle DDD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Infrastructure de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Retours d’expériences et bonnes pratiques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/>
              <a:t>La DDD dans notre contexte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Introduction à la DDD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DDD ou Domain-Driven Design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Le métier au coeur de l’application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“La DDD n’est pas normative”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Architecture en couches (Oignon)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Pour aller plus loin sur les principes de la DDD?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Présentations de </a:t>
            </a:r>
            <a:r>
              <a:rPr lang="fr"/>
              <a:t>Mathias ARLAUD et Robin CHALAS</a:t>
            </a:r>
            <a:r>
              <a:rPr lang="fr"/>
              <a:t> 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000" y="1017800"/>
            <a:ext cx="2725516" cy="27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"/>
              <a:t>Les patterns clés utilisés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Aggregates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Séparation Entity/Resource pour l’API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Value Objects </a:t>
            </a:r>
            <a:r>
              <a:rPr lang="fr"/>
              <a:t>dans</a:t>
            </a:r>
            <a:r>
              <a:rPr lang="fr"/>
              <a:t> les Entities</a:t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10" y="1229875"/>
            <a:ext cx="4778092" cy="27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